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2" r:id="rId3"/>
    <p:sldId id="258" r:id="rId4"/>
    <p:sldId id="257" r:id="rId5"/>
    <p:sldId id="259" r:id="rId6"/>
    <p:sldId id="260" r:id="rId7"/>
    <p:sldId id="261" r:id="rId8"/>
    <p:sldId id="263" r:id="rId9"/>
    <p:sldId id="264" r:id="rId10"/>
    <p:sldId id="265" r:id="rId11"/>
    <p:sldId id="271" r:id="rId12"/>
    <p:sldId id="266" r:id="rId13"/>
    <p:sldId id="270" r:id="rId14"/>
    <p:sldId id="268" r:id="rId1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54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3414D-B8C6-4F3F-BD90-9CC1FD32344C}" type="datetimeFigureOut">
              <a:rPr lang="tr-TR" smtClean="0"/>
              <a:pPr/>
              <a:t>09.04.2015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tr-TR" smtClean="0"/>
              <a:t>LOTUS EVENT www.lotusevent.com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59CA7-92F7-479E-8F36-D2A67E9CA84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7694CE-A9C8-47C8-A627-2040210162F6}" type="datetimeFigureOut">
              <a:rPr lang="tr-TR" smtClean="0"/>
              <a:pPr/>
              <a:t>09.04.2015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tr-TR" smtClean="0"/>
              <a:t>LOTUS EVENT www.lotusevent.com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2367B-286C-40E2-863F-6180071B7112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tr-TR" smtClean="0"/>
              <a:t>LOTUS EVENT www.lotusevent.com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22367B-286C-40E2-863F-6180071B7112}" type="slidenum">
              <a:rPr lang="tr-TR" smtClean="0"/>
              <a:pPr/>
              <a:t>10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2367B-286C-40E2-863F-6180071B7112}" type="slidenum">
              <a:rPr lang="tr-TR" smtClean="0"/>
              <a:pPr/>
              <a:t>12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LOTUS EVENT www.lotusevent.com</a:t>
            </a:r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2367B-286C-40E2-863F-6180071B7112}" type="slidenum">
              <a:rPr lang="tr-TR" smtClean="0"/>
              <a:pPr/>
              <a:t>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LOTUS EVENT www.lotusevent.com</a:t>
            </a:r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2367B-286C-40E2-863F-6180071B7112}" type="slidenum">
              <a:rPr lang="tr-TR" smtClean="0"/>
              <a:pPr/>
              <a:t>14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LOTUS EVENT www.lotusevent.com</a:t>
            </a:r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İkizkenar Üçgen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F64255E-5531-4248-9658-27A9529B6EA4}" type="datetimeFigureOut">
              <a:rPr lang="tr-TR" smtClean="0"/>
              <a:pPr/>
              <a:t>09.04.2015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5142D7C-7F01-4C70-AD97-132210099C4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4255E-5531-4248-9658-27A9529B6EA4}" type="datetimeFigureOut">
              <a:rPr lang="tr-TR" smtClean="0"/>
              <a:pPr/>
              <a:t>09.04.2015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42D7C-7F01-4C70-AD97-132210099C4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4255E-5531-4248-9658-27A9529B6EA4}" type="datetimeFigureOut">
              <a:rPr lang="tr-TR" smtClean="0"/>
              <a:pPr/>
              <a:t>09.04.2015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42D7C-7F01-4C70-AD97-132210099C4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F64255E-5531-4248-9658-27A9529B6EA4}" type="datetimeFigureOut">
              <a:rPr lang="tr-TR" smtClean="0"/>
              <a:pPr/>
              <a:t>09.04.2015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42D7C-7F01-4C70-AD97-132210099C4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 Üçgen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İkizkenar Üçgen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F64255E-5531-4248-9658-27A9529B6EA4}" type="datetimeFigureOut">
              <a:rPr lang="tr-TR" smtClean="0"/>
              <a:pPr/>
              <a:t>09.04.2015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5142D7C-7F01-4C70-AD97-132210099C4C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10 Düz Bağlayıcı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Düz Bağlayıcı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F64255E-5531-4248-9658-27A9529B6EA4}" type="datetimeFigureOut">
              <a:rPr lang="tr-TR" smtClean="0"/>
              <a:pPr/>
              <a:t>09.04.2015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5142D7C-7F01-4C70-AD97-132210099C4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F64255E-5531-4248-9658-27A9529B6EA4}" type="datetimeFigureOut">
              <a:rPr lang="tr-TR" smtClean="0"/>
              <a:pPr/>
              <a:t>09.04.2015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5142D7C-7F01-4C70-AD97-132210099C4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4255E-5531-4248-9658-27A9529B6EA4}" type="datetimeFigureOut">
              <a:rPr lang="tr-TR" smtClean="0"/>
              <a:pPr/>
              <a:t>09.04.2015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42D7C-7F01-4C70-AD97-132210099C4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F64255E-5531-4248-9658-27A9529B6EA4}" type="datetimeFigureOut">
              <a:rPr lang="tr-TR" smtClean="0"/>
              <a:pPr/>
              <a:t>09.04.2015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5142D7C-7F01-4C70-AD97-132210099C4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F64255E-5531-4248-9658-27A9529B6EA4}" type="datetimeFigureOut">
              <a:rPr lang="tr-TR" smtClean="0"/>
              <a:pPr/>
              <a:t>09.04.2015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5142D7C-7F01-4C70-AD97-132210099C4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F64255E-5531-4248-9658-27A9529B6EA4}" type="datetimeFigureOut">
              <a:rPr lang="tr-TR" smtClean="0"/>
              <a:pPr/>
              <a:t>09.04.2015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5142D7C-7F01-4C70-AD97-132210099C4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 Üçgen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Düz Bağlayıcı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Düz Bağlayıcı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F64255E-5531-4248-9658-27A9529B6EA4}" type="datetimeFigureOut">
              <a:rPr lang="tr-TR" smtClean="0"/>
              <a:pPr/>
              <a:t>09.04.2015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5142D7C-7F01-4C70-AD97-132210099C4C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187624" y="776288"/>
            <a:ext cx="7956376" cy="3804840"/>
          </a:xfrm>
        </p:spPr>
        <p:txBody>
          <a:bodyPr>
            <a:normAutofit/>
          </a:bodyPr>
          <a:lstStyle/>
          <a:p>
            <a:r>
              <a:rPr lang="tr-TR" b="1" dirty="0" smtClean="0"/>
              <a:t>DİCLE ÜNİVERSİTESİ </a:t>
            </a:r>
            <a:br>
              <a:rPr lang="tr-TR" b="1" dirty="0" smtClean="0"/>
            </a:br>
            <a:r>
              <a:rPr lang="tr-TR" b="1" dirty="0" smtClean="0"/>
              <a:t>TIP FAKÜLTESİ </a:t>
            </a:r>
            <a:br>
              <a:rPr lang="tr-TR" b="1" dirty="0" smtClean="0"/>
            </a:br>
            <a:r>
              <a:rPr lang="tr-TR" b="1" dirty="0" smtClean="0"/>
              <a:t>1984-1990 DÖNEMİ MEZUNLARI BULUŞMASI</a:t>
            </a:r>
            <a:endParaRPr lang="tr-TR" b="1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540544" y="4077072"/>
            <a:ext cx="8062912" cy="1656184"/>
          </a:xfrm>
        </p:spPr>
        <p:txBody>
          <a:bodyPr/>
          <a:lstStyle/>
          <a:p>
            <a:endParaRPr lang="tr-TR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tr-TR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tr-T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01-03 MAYIS 2015 ISTANBUL</a:t>
            </a:r>
            <a:endParaRPr lang="tr-TR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C:\Users\Banu\Pictures\DİCLE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76672"/>
            <a:ext cx="2448272" cy="864096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6444208" y="6198990"/>
            <a:ext cx="2699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200" b="1" dirty="0" smtClean="0"/>
              <a:t>LOTUS EVENT</a:t>
            </a:r>
          </a:p>
          <a:p>
            <a:pPr algn="ctr"/>
            <a:r>
              <a:rPr lang="tr-TR" sz="1200" b="1" dirty="0" smtClean="0"/>
              <a:t>www.</a:t>
            </a:r>
            <a:r>
              <a:rPr lang="tr-TR" sz="1200" b="1" dirty="0" err="1" smtClean="0"/>
              <a:t>lotusevent</a:t>
            </a:r>
            <a:r>
              <a:rPr lang="tr-TR" sz="1200" b="1" dirty="0" smtClean="0"/>
              <a:t>.com</a:t>
            </a:r>
            <a:endParaRPr lang="tr-TR" sz="1200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42D7C-7F01-4C70-AD97-132210099C4C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67494"/>
            <a:ext cx="8435280" cy="1399032"/>
          </a:xfrm>
        </p:spPr>
        <p:txBody>
          <a:bodyPr>
            <a:normAutofit/>
          </a:bodyPr>
          <a:lstStyle/>
          <a:p>
            <a:pPr algn="r"/>
            <a:r>
              <a:rPr lang="tr-TR" sz="2800" b="1" dirty="0" smtClean="0"/>
              <a:t>02 MAYIS 2015</a:t>
            </a:r>
            <a:br>
              <a:rPr lang="tr-TR" sz="2800" b="1" dirty="0" smtClean="0"/>
            </a:br>
            <a:r>
              <a:rPr lang="tr-TR" sz="2800" b="1" dirty="0" smtClean="0"/>
              <a:t>CUMARTESİ </a:t>
            </a:r>
            <a:br>
              <a:rPr lang="tr-TR" sz="2800" b="1" dirty="0" smtClean="0"/>
            </a:br>
            <a:r>
              <a:rPr lang="tr-TR" sz="2800" b="1" dirty="0" smtClean="0"/>
              <a:t>KALAMIŞ DEVELİ KEBAP</a:t>
            </a:r>
            <a:endParaRPr lang="tr-TR" sz="28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915816" y="3212976"/>
            <a:ext cx="3168352" cy="2448272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4" name="Picture 2" descr="C:\Users\Banu\Pictures\DİCLE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2448272" cy="864096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3518666" y="2060848"/>
            <a:ext cx="21066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/>
              <a:t>KALAMIŞ DEVELİ KEBAP</a:t>
            </a:r>
            <a:endParaRPr lang="tr-TR" dirty="0"/>
          </a:p>
        </p:txBody>
      </p:sp>
      <p:pic>
        <p:nvPicPr>
          <p:cNvPr id="22530" name="Picture 2" descr="http://www.develikebap.com/images/banner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068960"/>
            <a:ext cx="8496944" cy="2814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tr-TR" sz="2000" b="1" dirty="0" smtClean="0"/>
              <a:t>DİCLE ÜNİVERSİTESİ </a:t>
            </a:r>
            <a:br>
              <a:rPr lang="tr-TR" sz="2000" b="1" dirty="0" smtClean="0"/>
            </a:br>
            <a:r>
              <a:rPr lang="tr-TR" sz="2000" b="1" dirty="0" smtClean="0"/>
              <a:t>TIP FAKÜLTESİ</a:t>
            </a:r>
            <a:br>
              <a:rPr lang="tr-TR" sz="2000" b="1" dirty="0" smtClean="0"/>
            </a:br>
            <a:r>
              <a:rPr lang="tr-TR" sz="2000" b="1" dirty="0" smtClean="0"/>
              <a:t> 1984 – 1990 DÖNEMİ MEZUNLARI BULUŞMASI</a:t>
            </a:r>
            <a:endParaRPr lang="tr-TR" sz="2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3356992"/>
            <a:ext cx="8229600" cy="324036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tr-TR" sz="4800" dirty="0" smtClean="0"/>
          </a:p>
          <a:p>
            <a:pPr>
              <a:buNone/>
            </a:pPr>
            <a:r>
              <a:rPr lang="tr-TR" sz="4000" b="1" u="sng" dirty="0" smtClean="0"/>
              <a:t>İçerik:</a:t>
            </a:r>
            <a:r>
              <a:rPr lang="tr-TR" sz="3200" dirty="0" smtClean="0"/>
              <a:t>)</a:t>
            </a:r>
          </a:p>
          <a:p>
            <a:r>
              <a:rPr lang="tr-TR" sz="3200" dirty="0" smtClean="0"/>
              <a:t>02 Mayıs Cumartesi sabahı Fenerbahçe </a:t>
            </a:r>
            <a:r>
              <a:rPr lang="tr-TR" sz="3200" dirty="0" err="1" smtClean="0"/>
              <a:t>Romantika</a:t>
            </a:r>
            <a:r>
              <a:rPr lang="tr-TR" sz="3200" dirty="0" smtClean="0"/>
              <a:t> </a:t>
            </a:r>
            <a:r>
              <a:rPr lang="tr-TR" sz="3200" dirty="0" err="1" smtClean="0"/>
              <a:t>Cafe’de</a:t>
            </a:r>
            <a:r>
              <a:rPr lang="tr-TR" sz="3200" dirty="0" smtClean="0"/>
              <a:t> zengin kahvaltı</a:t>
            </a:r>
          </a:p>
          <a:p>
            <a:endParaRPr lang="tr-TR" sz="3200" dirty="0" smtClean="0"/>
          </a:p>
          <a:p>
            <a:r>
              <a:rPr lang="tr-TR" sz="3200" dirty="0" smtClean="0"/>
              <a:t>02 Mayıs Cumartesi Özel tekne ile Boğaz turu ve atıştırmalıklar</a:t>
            </a:r>
          </a:p>
          <a:p>
            <a:pPr>
              <a:buNone/>
            </a:pPr>
            <a:r>
              <a:rPr lang="tr-TR" sz="3200" dirty="0" smtClean="0"/>
              <a:t> ( ***</a:t>
            </a:r>
            <a:r>
              <a:rPr lang="tr-TR" sz="3200" b="1" dirty="0" smtClean="0"/>
              <a:t>Tekneye gidiş ve dönüş transferleri dahildir</a:t>
            </a:r>
            <a:r>
              <a:rPr lang="tr-TR" sz="3200" dirty="0" smtClean="0"/>
              <a:t>. Hareket ve dönüş noktası: Fenerbahçe </a:t>
            </a:r>
            <a:r>
              <a:rPr lang="tr-TR" sz="3200" dirty="0" err="1" smtClean="0"/>
              <a:t>Khalkedon</a:t>
            </a:r>
            <a:r>
              <a:rPr lang="tr-TR" sz="3200" dirty="0" smtClean="0"/>
              <a:t> önü)</a:t>
            </a:r>
          </a:p>
          <a:p>
            <a:endParaRPr lang="tr-TR" sz="3200" dirty="0" smtClean="0"/>
          </a:p>
          <a:p>
            <a:r>
              <a:rPr lang="tr-TR" sz="3200" dirty="0" smtClean="0"/>
              <a:t>02 Mayıs Cumartesi Kalamış Develi Kebapta  limitsiz yerli içkili ‘’25. Yıl Kutlama Yemeği</a:t>
            </a:r>
          </a:p>
          <a:p>
            <a:endParaRPr lang="tr-TR" sz="3200" dirty="0" smtClean="0"/>
          </a:p>
          <a:p>
            <a:endParaRPr lang="tr-TR" sz="3200" dirty="0" smtClean="0"/>
          </a:p>
        </p:txBody>
      </p:sp>
      <p:pic>
        <p:nvPicPr>
          <p:cNvPr id="4" name="Picture 2" descr="C:\Users\Banu\Pictures\DİCLE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2448272" cy="864096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1187624" y="1844824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/>
              <a:t> ISTANBUL ‘DAN VE ISTANBUL DIŞINDAN GELECEK MEZUNLAR İÇİN  KONAKLAMASIZ BÜTÇE</a:t>
            </a:r>
            <a:endParaRPr lang="tr-TR" dirty="0"/>
          </a:p>
        </p:txBody>
      </p:sp>
      <p:sp>
        <p:nvSpPr>
          <p:cNvPr id="6" name="5 Dikdörtgen"/>
          <p:cNvSpPr/>
          <p:nvPr/>
        </p:nvSpPr>
        <p:spPr>
          <a:xfrm>
            <a:off x="1403648" y="2708920"/>
            <a:ext cx="5454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tr-TR" dirty="0" smtClean="0"/>
              <a:t>Kişi başı: 142 Euro ( </a:t>
            </a:r>
            <a:r>
              <a:rPr lang="tr-TR" dirty="0" err="1" smtClean="0"/>
              <a:t>kdv</a:t>
            </a:r>
            <a:r>
              <a:rPr lang="tr-TR" dirty="0" smtClean="0"/>
              <a:t> dahil net)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771800" y="267494"/>
            <a:ext cx="5915000" cy="1399032"/>
          </a:xfrm>
        </p:spPr>
        <p:txBody>
          <a:bodyPr>
            <a:normAutofit/>
          </a:bodyPr>
          <a:lstStyle/>
          <a:p>
            <a:pPr algn="r"/>
            <a:r>
              <a:rPr lang="tr-TR" sz="2000" b="1" dirty="0" smtClean="0"/>
              <a:t>DİCLE ÜNİVERSİTESİ </a:t>
            </a:r>
            <a:br>
              <a:rPr lang="tr-TR" sz="2000" b="1" dirty="0" smtClean="0"/>
            </a:br>
            <a:r>
              <a:rPr lang="tr-TR" sz="2000" b="1" dirty="0" smtClean="0"/>
              <a:t>TIP FAKÜLTESİ</a:t>
            </a:r>
            <a:br>
              <a:rPr lang="tr-TR" sz="2000" b="1" dirty="0" smtClean="0"/>
            </a:br>
            <a:r>
              <a:rPr lang="tr-TR" sz="2000" b="1" dirty="0" smtClean="0"/>
              <a:t> 1984 – 1990 DÖNEMİ MEZUNLARI BULUŞMASI</a:t>
            </a:r>
            <a:endParaRPr lang="tr-TR" sz="2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961912"/>
          </a:xfrm>
        </p:spPr>
        <p:txBody>
          <a:bodyPr>
            <a:normAutofit/>
          </a:bodyPr>
          <a:lstStyle/>
          <a:p>
            <a:r>
              <a:rPr lang="tr-TR" sz="2000" b="1" dirty="0" err="1" smtClean="0"/>
              <a:t>Suadiye</a:t>
            </a:r>
            <a:r>
              <a:rPr lang="tr-TR" sz="2000" b="1" dirty="0" smtClean="0"/>
              <a:t> Otel ile</a:t>
            </a:r>
          </a:p>
          <a:p>
            <a:pPr>
              <a:buNone/>
            </a:pPr>
            <a:r>
              <a:rPr lang="tr-TR" sz="2000" dirty="0" smtClean="0"/>
              <a:t>İki kişilik odada kişi başı: 194 Euro ( </a:t>
            </a:r>
            <a:r>
              <a:rPr lang="tr-TR" sz="2000" dirty="0" err="1" smtClean="0"/>
              <a:t>kdv</a:t>
            </a:r>
            <a:r>
              <a:rPr lang="tr-TR" sz="2000" dirty="0" smtClean="0"/>
              <a:t> dahil net)</a:t>
            </a:r>
          </a:p>
          <a:p>
            <a:endParaRPr lang="tr-TR" sz="2000" dirty="0" smtClean="0"/>
          </a:p>
          <a:p>
            <a:r>
              <a:rPr lang="tr-TR" sz="2000" b="1" dirty="0" smtClean="0"/>
              <a:t>Fenerbahçe S.K . Tesisleri Konukevi ile</a:t>
            </a:r>
          </a:p>
          <a:p>
            <a:pPr>
              <a:buNone/>
            </a:pPr>
            <a:r>
              <a:rPr lang="tr-TR" sz="2000" dirty="0" smtClean="0"/>
              <a:t>İki kişilik odada kişi başı: 189 Euro ( </a:t>
            </a:r>
            <a:r>
              <a:rPr lang="tr-TR" sz="2000" dirty="0" err="1" smtClean="0"/>
              <a:t>kdv</a:t>
            </a:r>
            <a:r>
              <a:rPr lang="tr-TR" sz="2000" dirty="0" smtClean="0"/>
              <a:t> dahil net)</a:t>
            </a:r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1600" b="1" u="sng" dirty="0" smtClean="0"/>
              <a:t>İçerik:</a:t>
            </a:r>
          </a:p>
          <a:p>
            <a:r>
              <a:rPr lang="tr-TR" sz="1200" dirty="0" smtClean="0"/>
              <a:t>02 Mayıs Cumartesi sabahı Fenerbahçe </a:t>
            </a:r>
            <a:r>
              <a:rPr lang="tr-TR" sz="1200" dirty="0" err="1" smtClean="0"/>
              <a:t>Romantika</a:t>
            </a:r>
            <a:r>
              <a:rPr lang="tr-TR" sz="1200" dirty="0" smtClean="0"/>
              <a:t> </a:t>
            </a:r>
            <a:r>
              <a:rPr lang="tr-TR" sz="1200" dirty="0" err="1" smtClean="0"/>
              <a:t>Cafe’de</a:t>
            </a:r>
            <a:r>
              <a:rPr lang="tr-TR" sz="1200" dirty="0" smtClean="0"/>
              <a:t> zengin kahvaltı ( katılımcılar kendi olanakları ile gideceklerdir)</a:t>
            </a:r>
          </a:p>
          <a:p>
            <a:r>
              <a:rPr lang="tr-TR" sz="1200" dirty="0" smtClean="0"/>
              <a:t>02 Mayıs Cumartesi  Oda kahvaltı esası üzerinden 1 gece konaklama </a:t>
            </a:r>
          </a:p>
          <a:p>
            <a:r>
              <a:rPr lang="tr-TR" sz="1200" dirty="0" smtClean="0"/>
              <a:t>02 Mayıs Cumartesi Özel tekne ile Boğaz turu ve atıştırmalıklar ( tekneye gidiş ve dönüş transferleri dahil)</a:t>
            </a:r>
          </a:p>
          <a:p>
            <a:r>
              <a:rPr lang="tr-TR" sz="1200" dirty="0" smtClean="0"/>
              <a:t>02 Mayıs Cumartesi Kalamış Develi Kebapta  limitsiz yerli içkili ‘’25. Yıl Kutlama Yemeği ‘’(mekana gidiş ve dönüş  transferleri dahil)</a:t>
            </a:r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endParaRPr lang="tr-TR" dirty="0"/>
          </a:p>
        </p:txBody>
      </p:sp>
      <p:pic>
        <p:nvPicPr>
          <p:cNvPr id="4" name="Picture 2" descr="C:\Users\Banu\Pictures\DİCLE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2448272" cy="864096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1187624" y="1772816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 smtClean="0"/>
              <a:t>   ISTANBUL DIŞINDAN GELECEK MEZUNLAR İÇİN </a:t>
            </a:r>
          </a:p>
          <a:p>
            <a:pPr algn="ctr"/>
            <a:r>
              <a:rPr lang="tr-TR" sz="1600" b="1" dirty="0" smtClean="0"/>
              <a:t>CUMARTESİ GECELEMELİ BÜTÇE:</a:t>
            </a:r>
            <a:endParaRPr lang="tr-TR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771800" y="267494"/>
            <a:ext cx="5915000" cy="1399032"/>
          </a:xfrm>
        </p:spPr>
        <p:txBody>
          <a:bodyPr>
            <a:normAutofit/>
          </a:bodyPr>
          <a:lstStyle/>
          <a:p>
            <a:pPr algn="r"/>
            <a:r>
              <a:rPr lang="tr-TR" sz="2000" b="1" dirty="0" smtClean="0"/>
              <a:t>DİCLE ÜNİVERSİTESİ </a:t>
            </a:r>
            <a:br>
              <a:rPr lang="tr-TR" sz="2000" b="1" dirty="0" smtClean="0"/>
            </a:br>
            <a:r>
              <a:rPr lang="tr-TR" sz="2000" b="1" dirty="0" smtClean="0"/>
              <a:t>TIP FAKÜLTESİ</a:t>
            </a:r>
            <a:br>
              <a:rPr lang="tr-TR" sz="2000" b="1" dirty="0" smtClean="0"/>
            </a:br>
            <a:r>
              <a:rPr lang="tr-TR" sz="2000" b="1" dirty="0" smtClean="0"/>
              <a:t> 1984 – 1990 DÖNEMİ MEZUNLARI BULUŞMASI</a:t>
            </a:r>
            <a:endParaRPr lang="tr-TR" sz="2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961912"/>
          </a:xfrm>
        </p:spPr>
        <p:txBody>
          <a:bodyPr>
            <a:normAutofit fontScale="92500" lnSpcReduction="10000"/>
          </a:bodyPr>
          <a:lstStyle/>
          <a:p>
            <a:r>
              <a:rPr lang="tr-TR" sz="2000" b="1" dirty="0" err="1" smtClean="0"/>
              <a:t>Suadiye</a:t>
            </a:r>
            <a:r>
              <a:rPr lang="tr-TR" sz="2000" b="1" dirty="0" smtClean="0"/>
              <a:t> Otel ile</a:t>
            </a:r>
          </a:p>
          <a:p>
            <a:pPr>
              <a:buNone/>
            </a:pPr>
            <a:r>
              <a:rPr lang="tr-TR" sz="2000" dirty="0" smtClean="0"/>
              <a:t>İki kişilik odada kişi başı: </a:t>
            </a:r>
            <a:r>
              <a:rPr lang="tr-TR" sz="2000" dirty="0" smtClean="0"/>
              <a:t> 246 </a:t>
            </a:r>
            <a:r>
              <a:rPr lang="tr-TR" sz="2000" dirty="0" smtClean="0"/>
              <a:t>Euro ( </a:t>
            </a:r>
            <a:r>
              <a:rPr lang="tr-TR" sz="2000" dirty="0" err="1" smtClean="0"/>
              <a:t>kdv</a:t>
            </a:r>
            <a:r>
              <a:rPr lang="tr-TR" sz="2000" dirty="0" smtClean="0"/>
              <a:t> dahil net)</a:t>
            </a:r>
          </a:p>
          <a:p>
            <a:pPr>
              <a:buNone/>
            </a:pPr>
            <a:r>
              <a:rPr lang="tr-TR" sz="2000" dirty="0" smtClean="0"/>
              <a:t>Üç </a:t>
            </a:r>
            <a:r>
              <a:rPr lang="tr-TR" sz="2000" dirty="0" smtClean="0"/>
              <a:t>kişilik odada kişi başı: </a:t>
            </a:r>
            <a:r>
              <a:rPr lang="tr-TR" sz="2000" dirty="0" smtClean="0"/>
              <a:t>240 </a:t>
            </a:r>
            <a:r>
              <a:rPr lang="tr-TR" sz="2000" dirty="0" smtClean="0"/>
              <a:t>Euro ( </a:t>
            </a:r>
            <a:r>
              <a:rPr lang="tr-TR" sz="2000" dirty="0" err="1" smtClean="0"/>
              <a:t>kdv</a:t>
            </a:r>
            <a:r>
              <a:rPr lang="tr-TR" sz="2000" dirty="0" smtClean="0"/>
              <a:t> dahil net)</a:t>
            </a:r>
          </a:p>
          <a:p>
            <a:endParaRPr lang="tr-TR" sz="2000" dirty="0" smtClean="0"/>
          </a:p>
          <a:p>
            <a:r>
              <a:rPr lang="tr-TR" sz="2000" b="1" dirty="0" smtClean="0"/>
              <a:t>Fenerbahçe S.K . Tesisleri Konukevi ile</a:t>
            </a:r>
          </a:p>
          <a:p>
            <a:pPr>
              <a:buNone/>
            </a:pPr>
            <a:r>
              <a:rPr lang="tr-TR" sz="2000" dirty="0" smtClean="0"/>
              <a:t>İki kişilik odada kişi başı</a:t>
            </a:r>
            <a:r>
              <a:rPr lang="tr-TR" sz="2000" dirty="0" smtClean="0"/>
              <a:t>:  </a:t>
            </a:r>
            <a:r>
              <a:rPr lang="tr-TR" sz="2000" dirty="0" smtClean="0"/>
              <a:t>236 Euro ( </a:t>
            </a:r>
            <a:r>
              <a:rPr lang="tr-TR" sz="2000" dirty="0" err="1" smtClean="0"/>
              <a:t>kdv</a:t>
            </a:r>
            <a:r>
              <a:rPr lang="tr-TR" sz="2000" dirty="0" smtClean="0"/>
              <a:t> dahil net</a:t>
            </a:r>
            <a:r>
              <a:rPr lang="tr-TR" sz="2000" dirty="0" smtClean="0"/>
              <a:t>)</a:t>
            </a:r>
          </a:p>
          <a:p>
            <a:pPr>
              <a:buNone/>
            </a:pPr>
            <a:r>
              <a:rPr lang="tr-TR" sz="2000" dirty="0" smtClean="0"/>
              <a:t>Üç kişilik </a:t>
            </a:r>
            <a:r>
              <a:rPr lang="tr-TR" sz="2000" dirty="0" smtClean="0"/>
              <a:t>odada kişi başı: </a:t>
            </a:r>
            <a:r>
              <a:rPr lang="tr-TR" sz="2000" dirty="0" smtClean="0"/>
              <a:t>226 </a:t>
            </a:r>
            <a:r>
              <a:rPr lang="tr-TR" sz="2000" dirty="0" smtClean="0"/>
              <a:t>Euro ( </a:t>
            </a:r>
            <a:r>
              <a:rPr lang="tr-TR" sz="2000" dirty="0" err="1" smtClean="0"/>
              <a:t>kdv</a:t>
            </a:r>
            <a:r>
              <a:rPr lang="tr-TR" sz="2000" dirty="0" smtClean="0"/>
              <a:t> dahil net)</a:t>
            </a:r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1600" b="1" u="sng" dirty="0" smtClean="0"/>
              <a:t>İçerik:</a:t>
            </a:r>
          </a:p>
          <a:p>
            <a:r>
              <a:rPr lang="tr-TR" sz="1200" dirty="0" smtClean="0"/>
              <a:t>01 Mayıs Cuma ve  02 Mayıs Cumartesi  Oda kahvaltı esası üzerinden 2 gece konaklama</a:t>
            </a:r>
          </a:p>
          <a:p>
            <a:r>
              <a:rPr lang="tr-TR" sz="1200" dirty="0" smtClean="0"/>
              <a:t>02 Mayıs Cumartesi sabahı Fenerbahçe </a:t>
            </a:r>
            <a:r>
              <a:rPr lang="tr-TR" sz="1200" dirty="0" err="1" smtClean="0"/>
              <a:t>Romantika</a:t>
            </a:r>
            <a:r>
              <a:rPr lang="tr-TR" sz="1200" dirty="0" smtClean="0"/>
              <a:t> </a:t>
            </a:r>
            <a:r>
              <a:rPr lang="tr-TR" sz="1200" dirty="0" err="1" smtClean="0"/>
              <a:t>Cafe’de</a:t>
            </a:r>
            <a:r>
              <a:rPr lang="tr-TR" sz="1200" dirty="0" smtClean="0"/>
              <a:t> zengin kahvaltı ( </a:t>
            </a:r>
            <a:r>
              <a:rPr lang="tr-TR" sz="1200" dirty="0" err="1" smtClean="0"/>
              <a:t>Suadiye</a:t>
            </a:r>
            <a:r>
              <a:rPr lang="tr-TR" sz="1200" dirty="0" smtClean="0"/>
              <a:t> Otel’de kalanlar için  Fenerbahçe </a:t>
            </a:r>
            <a:r>
              <a:rPr lang="tr-TR" sz="1200" dirty="0" err="1" smtClean="0"/>
              <a:t>Romantika</a:t>
            </a:r>
            <a:r>
              <a:rPr lang="tr-TR" sz="1200" dirty="0" smtClean="0"/>
              <a:t> </a:t>
            </a:r>
            <a:r>
              <a:rPr lang="tr-TR" sz="1200" dirty="0" err="1" smtClean="0"/>
              <a:t>Cafe’ye</a:t>
            </a:r>
            <a:r>
              <a:rPr lang="tr-TR" sz="1200" dirty="0" smtClean="0"/>
              <a:t> gidiş transferi dahildir) </a:t>
            </a:r>
          </a:p>
          <a:p>
            <a:r>
              <a:rPr lang="tr-TR" sz="1200" dirty="0" smtClean="0"/>
              <a:t>02 Mayıs Cumartesi Özel tekne ile Boğaz turu ve atıştırmalıklar ( tekneye gidiş ve dönüş transferleri dahil)</a:t>
            </a:r>
          </a:p>
          <a:p>
            <a:r>
              <a:rPr lang="tr-TR" sz="1200" dirty="0" smtClean="0"/>
              <a:t>02 Mayıs Cumartesi Kalamış Develi Kebapta  limitsiz yerli içkili ‘’25. Yıl Kutlama Yemeği ‘’(mekana gidiş ve dönüş  transferleri dahil)</a:t>
            </a:r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endParaRPr lang="tr-TR" dirty="0"/>
          </a:p>
        </p:txBody>
      </p:sp>
      <p:pic>
        <p:nvPicPr>
          <p:cNvPr id="4" name="Picture 2" descr="C:\Users\Banu\Pictures\DİCLE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2448272" cy="864096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1187624" y="1772816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 smtClean="0"/>
              <a:t>   ISTANBUL DIŞINDAN GELECEK MEZUNLAR İÇİN  </a:t>
            </a:r>
          </a:p>
          <a:p>
            <a:pPr algn="ctr"/>
            <a:r>
              <a:rPr lang="tr-TR" sz="1600" b="1" dirty="0" smtClean="0"/>
              <a:t>CUMA VE CUMARTESİ GECELEMELİ BÜTÇE:</a:t>
            </a:r>
            <a:endParaRPr lang="tr-TR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771800" y="267494"/>
            <a:ext cx="5915000" cy="1399032"/>
          </a:xfrm>
        </p:spPr>
        <p:txBody>
          <a:bodyPr>
            <a:normAutofit/>
          </a:bodyPr>
          <a:lstStyle/>
          <a:p>
            <a:pPr algn="r"/>
            <a:r>
              <a:rPr lang="tr-TR" sz="2000" b="1" dirty="0" smtClean="0"/>
              <a:t>DİCLE ÜNİVERSİTESİ </a:t>
            </a:r>
            <a:br>
              <a:rPr lang="tr-TR" sz="2000" b="1" dirty="0" smtClean="0"/>
            </a:br>
            <a:r>
              <a:rPr lang="tr-TR" sz="2000" b="1" dirty="0" smtClean="0"/>
              <a:t>TIP FAKÜLTESİ</a:t>
            </a:r>
            <a:br>
              <a:rPr lang="tr-TR" sz="2000" b="1" dirty="0" smtClean="0"/>
            </a:br>
            <a:r>
              <a:rPr lang="tr-TR" sz="2000" b="1" dirty="0" smtClean="0"/>
              <a:t> 1984 – 1990 DÖNEMİ MEZUNLARI BULUŞMASI</a:t>
            </a:r>
            <a:endParaRPr lang="tr-TR" sz="2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384376"/>
          </a:xfrm>
        </p:spPr>
        <p:txBody>
          <a:bodyPr>
            <a:normAutofit/>
          </a:bodyPr>
          <a:lstStyle/>
          <a:p>
            <a:endParaRPr lang="tr-TR" sz="2000" dirty="0" smtClean="0"/>
          </a:p>
          <a:p>
            <a:endParaRPr lang="tr-TR" sz="2000" dirty="0" smtClean="0"/>
          </a:p>
          <a:p>
            <a:r>
              <a:rPr lang="tr-TR" sz="2000" dirty="0" smtClean="0"/>
              <a:t>Kişi başı: 45 Euro ( </a:t>
            </a:r>
            <a:r>
              <a:rPr lang="tr-TR" sz="2000" dirty="0" err="1" smtClean="0"/>
              <a:t>kdv</a:t>
            </a:r>
            <a:r>
              <a:rPr lang="tr-TR" sz="2000" dirty="0" smtClean="0"/>
              <a:t> dahil net)</a:t>
            </a:r>
          </a:p>
          <a:p>
            <a:endParaRPr lang="tr-TR" sz="2000" dirty="0" smtClean="0"/>
          </a:p>
          <a:p>
            <a:pPr>
              <a:buNone/>
            </a:pPr>
            <a:r>
              <a:rPr lang="tr-TR" sz="1400" b="1" u="sng" dirty="0" smtClean="0"/>
              <a:t>İçerik:</a:t>
            </a:r>
            <a:endParaRPr lang="tr-TR" sz="1400" dirty="0" smtClean="0"/>
          </a:p>
          <a:p>
            <a:r>
              <a:rPr lang="tr-TR" sz="1400" dirty="0" smtClean="0"/>
              <a:t>02 Mayıs Cumartesi Kalamış Develi Kebapta  limitsiz yerli içkili  özel‘’25. Yıl Kutlama Yemeği ‘’(***Mekana gidiş ve dönüş  transferleri dahil değildir.)</a:t>
            </a:r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endParaRPr lang="tr-TR" dirty="0"/>
          </a:p>
        </p:txBody>
      </p:sp>
      <p:pic>
        <p:nvPicPr>
          <p:cNvPr id="4" name="Picture 2" descr="C:\Users\Banu\Pictures\DİCLE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76672"/>
            <a:ext cx="2448272" cy="864096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1187624" y="2132856"/>
            <a:ext cx="6840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 smtClean="0"/>
              <a:t>   ISTANBUL ‘DAN SADECE 25. YIL YEMEĞİNE KATILACAK MEZUNLAR İÇİN BÜTÇE:</a:t>
            </a:r>
          </a:p>
          <a:p>
            <a:pPr algn="ctr"/>
            <a:endParaRPr lang="tr-TR" sz="1600" b="1" dirty="0" smtClean="0"/>
          </a:p>
          <a:p>
            <a:pPr algn="ctr"/>
            <a:endParaRPr lang="tr-TR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188640"/>
            <a:ext cx="8676456" cy="720080"/>
          </a:xfrm>
        </p:spPr>
        <p:txBody>
          <a:bodyPr>
            <a:normAutofit fontScale="90000"/>
          </a:bodyPr>
          <a:lstStyle/>
          <a:p>
            <a:pPr algn="r"/>
            <a:r>
              <a:rPr lang="tr-TR" sz="2000" b="1" dirty="0" smtClean="0"/>
              <a:t>DİCLE ÜNİVERSİTESİ </a:t>
            </a:r>
            <a:br>
              <a:rPr lang="tr-TR" sz="2000" b="1" dirty="0" smtClean="0"/>
            </a:br>
            <a:r>
              <a:rPr lang="tr-TR" sz="2000" b="1" dirty="0" smtClean="0"/>
              <a:t>TIP FAKÜLTESİ</a:t>
            </a:r>
            <a:br>
              <a:rPr lang="tr-TR" sz="2000" b="1" dirty="0" smtClean="0"/>
            </a:br>
            <a:r>
              <a:rPr lang="tr-TR" sz="2000" b="1" dirty="0" smtClean="0"/>
              <a:t> 1984 – 1990 DÖNEMİ MEZUNLARI BULUŞMASI</a:t>
            </a:r>
            <a:endParaRPr lang="tr-TR" sz="2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4080"/>
          </a:xfrm>
        </p:spPr>
        <p:txBody>
          <a:bodyPr>
            <a:noAutofit/>
          </a:bodyPr>
          <a:lstStyle/>
          <a:p>
            <a:pPr algn="ctr"/>
            <a:r>
              <a:rPr lang="tr-TR" sz="1800" b="1" u="sng" dirty="0" smtClean="0"/>
              <a:t>ISTANBUL’DA 2 GECE KONAKLAMALI TASLAK PROGRAM</a:t>
            </a:r>
          </a:p>
          <a:p>
            <a:pPr>
              <a:buNone/>
            </a:pPr>
            <a:r>
              <a:rPr lang="tr-TR" sz="1200" b="1" u="sng" dirty="0" smtClean="0"/>
              <a:t>          01 Mayıs 2015 Cuma </a:t>
            </a:r>
          </a:p>
          <a:p>
            <a:pPr>
              <a:buNone/>
            </a:pPr>
            <a:r>
              <a:rPr lang="tr-TR" sz="1200" dirty="0" err="1" smtClean="0"/>
              <a:t>Istanbul’a</a:t>
            </a:r>
            <a:r>
              <a:rPr lang="tr-TR" sz="1200" dirty="0" smtClean="0"/>
              <a:t> </a:t>
            </a:r>
            <a:r>
              <a:rPr lang="tr-TR" sz="1200" dirty="0" err="1" smtClean="0"/>
              <a:t>Hoşgeldiniz</a:t>
            </a:r>
            <a:r>
              <a:rPr lang="tr-TR" sz="1200" dirty="0" smtClean="0"/>
              <a:t>. </a:t>
            </a:r>
          </a:p>
          <a:p>
            <a:pPr>
              <a:buNone/>
            </a:pPr>
            <a:r>
              <a:rPr lang="tr-TR" sz="1200" dirty="0" err="1" smtClean="0"/>
              <a:t>Suadiye</a:t>
            </a:r>
            <a:r>
              <a:rPr lang="tr-TR" sz="1200" dirty="0" smtClean="0"/>
              <a:t> Otel veya Fenerbahçe S.K. Konuk Evi’ne gelişler. Otele giriş işlemleri. </a:t>
            </a:r>
          </a:p>
          <a:p>
            <a:pPr>
              <a:buNone/>
            </a:pPr>
            <a:r>
              <a:rPr lang="tr-TR" sz="1200" dirty="0" smtClean="0"/>
              <a:t>Serbest zaman ve Geceleme</a:t>
            </a:r>
          </a:p>
          <a:p>
            <a:pPr>
              <a:buNone/>
            </a:pPr>
            <a:endParaRPr lang="tr-TR" sz="12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tr-TR" sz="1200" b="1" u="sng" dirty="0" smtClean="0"/>
              <a:t>        02 Mayıs 2015 Cumartesi</a:t>
            </a:r>
          </a:p>
          <a:p>
            <a:pPr>
              <a:buNone/>
            </a:pPr>
            <a:r>
              <a:rPr lang="tr-TR" sz="1200" dirty="0" smtClean="0"/>
              <a:t>10.00 Fenerbahçe </a:t>
            </a:r>
            <a:r>
              <a:rPr lang="tr-TR" sz="1200" dirty="0" err="1" smtClean="0"/>
              <a:t>Romantika</a:t>
            </a:r>
            <a:r>
              <a:rPr lang="tr-TR" sz="1200" dirty="0" smtClean="0"/>
              <a:t> </a:t>
            </a:r>
            <a:r>
              <a:rPr lang="tr-TR" sz="1200" dirty="0" err="1" smtClean="0"/>
              <a:t>Cafe’de</a:t>
            </a:r>
            <a:r>
              <a:rPr lang="tr-TR" sz="1200" dirty="0" smtClean="0"/>
              <a:t> ilk buluşma ve zengin sabah kahvaltısı.</a:t>
            </a:r>
          </a:p>
          <a:p>
            <a:pPr>
              <a:buNone/>
            </a:pPr>
            <a:endParaRPr lang="tr-TR" sz="1200" dirty="0" smtClean="0"/>
          </a:p>
          <a:p>
            <a:pPr>
              <a:buNone/>
            </a:pPr>
            <a:r>
              <a:rPr lang="tr-TR" sz="1200" dirty="0" smtClean="0"/>
              <a:t>12.00 Fenerbahçe </a:t>
            </a:r>
            <a:r>
              <a:rPr lang="tr-TR" sz="1200" dirty="0" err="1" smtClean="0"/>
              <a:t>Khalkedon</a:t>
            </a:r>
            <a:r>
              <a:rPr lang="tr-TR" sz="1200" dirty="0" smtClean="0"/>
              <a:t> önünden aracımızla Paşa Limanına hareket ve teknemize biniş.</a:t>
            </a:r>
          </a:p>
          <a:p>
            <a:pPr>
              <a:buNone/>
            </a:pPr>
            <a:endParaRPr lang="tr-TR" sz="1200" dirty="0" smtClean="0"/>
          </a:p>
          <a:p>
            <a:pPr>
              <a:buNone/>
            </a:pPr>
            <a:r>
              <a:rPr lang="tr-TR" sz="1200" dirty="0" smtClean="0"/>
              <a:t>13.00 – 15.00 Özel tekne ile Boğaz turu, ikramlar</a:t>
            </a:r>
          </a:p>
          <a:p>
            <a:pPr>
              <a:buNone/>
            </a:pPr>
            <a:endParaRPr lang="tr-TR" sz="1200" dirty="0" smtClean="0"/>
          </a:p>
          <a:p>
            <a:pPr>
              <a:buNone/>
            </a:pPr>
            <a:r>
              <a:rPr lang="tr-TR" sz="1200" dirty="0" smtClean="0"/>
              <a:t>15.00  Boğaz turumuzun bitimini takiben dileyen misafirlerin Kabataş’a bırakılması Paşa  Limanına geri dönüş  </a:t>
            </a:r>
            <a:r>
              <a:rPr lang="tr-TR" sz="1200" dirty="0" err="1" smtClean="0"/>
              <a:t>Suadiye</a:t>
            </a:r>
            <a:r>
              <a:rPr lang="tr-TR" sz="1200" dirty="0" smtClean="0"/>
              <a:t> Otel ve Fenerbahçe S.K. Konukevi’ne transfer. Serbest zaman.</a:t>
            </a:r>
          </a:p>
          <a:p>
            <a:pPr>
              <a:buNone/>
            </a:pPr>
            <a:endParaRPr lang="tr-TR" sz="1200" dirty="0" smtClean="0"/>
          </a:p>
          <a:p>
            <a:pPr>
              <a:buNone/>
            </a:pPr>
            <a:r>
              <a:rPr lang="tr-TR" sz="1200" dirty="0" smtClean="0"/>
              <a:t>20.00 </a:t>
            </a:r>
            <a:r>
              <a:rPr lang="tr-TR" sz="1200" dirty="0" err="1" smtClean="0"/>
              <a:t>Suadiye</a:t>
            </a:r>
            <a:r>
              <a:rPr lang="tr-TR" sz="1200" dirty="0" smtClean="0"/>
              <a:t> Otel ve Fenerbahçe S.K Konukevi önünden hareketle Kalamış Marina Develi Restoran’a gidiş. Kutlama Yemeği.</a:t>
            </a:r>
          </a:p>
          <a:p>
            <a:pPr>
              <a:buNone/>
            </a:pPr>
            <a:endParaRPr lang="tr-TR" sz="1200" dirty="0" smtClean="0"/>
          </a:p>
          <a:p>
            <a:pPr>
              <a:buNone/>
            </a:pPr>
            <a:r>
              <a:rPr lang="tr-TR" sz="1200" dirty="0" smtClean="0"/>
              <a:t>00.00 Etkinliğin bitimini takiben otellere transfer ve geceleme.</a:t>
            </a:r>
          </a:p>
          <a:p>
            <a:pPr>
              <a:buNone/>
            </a:pPr>
            <a:endParaRPr lang="tr-TR" sz="12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tr-TR" sz="1200" b="1" u="sng" dirty="0" smtClean="0"/>
              <a:t>          03 Mayıs 2015 Pazar</a:t>
            </a:r>
          </a:p>
          <a:p>
            <a:pPr>
              <a:buNone/>
            </a:pPr>
            <a:r>
              <a:rPr lang="tr-TR" sz="1200" dirty="0" smtClean="0"/>
              <a:t>11.00 Otellerden Çıkış işlemlerinin tamamlanması ve programın sona ermesi</a:t>
            </a:r>
          </a:p>
          <a:p>
            <a:pPr>
              <a:buNone/>
            </a:pPr>
            <a:endParaRPr lang="tr-TR" sz="1200" dirty="0" smtClean="0"/>
          </a:p>
          <a:p>
            <a:pPr>
              <a:buNone/>
            </a:pPr>
            <a:r>
              <a:rPr lang="tr-TR" sz="1200" dirty="0" smtClean="0"/>
              <a:t>***Dileyen konuklar Pazar günü düzenlenecek </a:t>
            </a:r>
            <a:r>
              <a:rPr lang="tr-TR" sz="1200" dirty="0" err="1" smtClean="0"/>
              <a:t>opsiyonel</a:t>
            </a:r>
            <a:r>
              <a:rPr lang="tr-TR" sz="1200" dirty="0" smtClean="0"/>
              <a:t> brunch programına katılabilirler.</a:t>
            </a:r>
          </a:p>
        </p:txBody>
      </p:sp>
      <p:pic>
        <p:nvPicPr>
          <p:cNvPr id="4" name="Picture 2" descr="C:\Users\Banu\Pictures\DİCLE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448272" cy="864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620688"/>
            <a:ext cx="8352928" cy="792088"/>
          </a:xfrm>
        </p:spPr>
        <p:txBody>
          <a:bodyPr>
            <a:normAutofit/>
          </a:bodyPr>
          <a:lstStyle/>
          <a:p>
            <a:pPr algn="r"/>
            <a:r>
              <a:rPr lang="tr-TR" sz="2400" b="1" dirty="0" smtClean="0"/>
              <a:t>    OTEL KONAKLAMA ALTERNATİFİ - 1</a:t>
            </a:r>
            <a:endParaRPr lang="tr-TR" sz="24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37976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SUADİYE  OTELİ - KADIKÖY</a:t>
            </a:r>
            <a:endParaRPr lang="tr-TR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 descr="C:\Users\Banu\Pictures\DİCLE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2448272" cy="864096"/>
          </a:xfrm>
          <a:prstGeom prst="rect">
            <a:avLst/>
          </a:prstGeom>
          <a:noFill/>
        </p:spPr>
      </p:pic>
      <p:pic>
        <p:nvPicPr>
          <p:cNvPr id="2050" name="Picture 2" descr="C:\Users\Banu\Pictures\SUADİYE OT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049524"/>
            <a:ext cx="5760640" cy="34038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39752" y="260648"/>
            <a:ext cx="6552728" cy="648072"/>
          </a:xfrm>
        </p:spPr>
        <p:txBody>
          <a:bodyPr>
            <a:normAutofit fontScale="90000"/>
          </a:bodyPr>
          <a:lstStyle/>
          <a:p>
            <a:pPr algn="r"/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sz="3100" b="1" dirty="0" smtClean="0"/>
              <a:t>SUADİYE OTELİ</a:t>
            </a:r>
            <a:endParaRPr lang="tr-TR" sz="31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72816"/>
            <a:ext cx="8435280" cy="496855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tr-TR" sz="5600" b="1" dirty="0" smtClean="0"/>
              <a:t>4 yıldız konforunu yaşayın </a:t>
            </a:r>
          </a:p>
          <a:p>
            <a:pPr>
              <a:buNone/>
            </a:pPr>
            <a:r>
              <a:rPr lang="tr-TR" sz="5600" dirty="0" err="1" smtClean="0"/>
              <a:t>Suadiye</a:t>
            </a:r>
            <a:r>
              <a:rPr lang="tr-TR" sz="5600" dirty="0" smtClean="0"/>
              <a:t> kıyısının ünlü Bağdat Caddesi ile birleştiği bir noktada yer alan </a:t>
            </a:r>
            <a:r>
              <a:rPr lang="tr-TR" sz="5600" dirty="0" err="1" smtClean="0"/>
              <a:t>Hotel</a:t>
            </a:r>
            <a:r>
              <a:rPr lang="tr-TR" sz="5600" dirty="0" smtClean="0"/>
              <a:t> </a:t>
            </a:r>
            <a:r>
              <a:rPr lang="tr-TR" sz="5600" dirty="0" err="1" smtClean="0"/>
              <a:t>Suadiye</a:t>
            </a:r>
            <a:r>
              <a:rPr lang="tr-TR" sz="5600" dirty="0" smtClean="0"/>
              <a:t>, Marmara Denizi'nin yanında, </a:t>
            </a:r>
            <a:r>
              <a:rPr lang="tr-TR" sz="5600" dirty="0" err="1" smtClean="0"/>
              <a:t>şehirn</a:t>
            </a:r>
            <a:r>
              <a:rPr lang="tr-TR" sz="5600" dirty="0" smtClean="0"/>
              <a:t> Asya yakasında mükemmel bir konuma sahiptir. Terastan denizin ve Prens Adaları'nın göz alıcı manzaralarını izleyebilirsiniz. Otelde sauna, </a:t>
            </a:r>
            <a:r>
              <a:rPr lang="tr-TR" sz="5600" dirty="0" err="1" smtClean="0"/>
              <a:t>fitness</a:t>
            </a:r>
            <a:r>
              <a:rPr lang="tr-TR" sz="5600" dirty="0" smtClean="0"/>
              <a:t> merkezi ve ücretsiz </a:t>
            </a:r>
            <a:r>
              <a:rPr lang="tr-TR" sz="5600" dirty="0" err="1" smtClean="0"/>
              <a:t>Wi</a:t>
            </a:r>
            <a:r>
              <a:rPr lang="tr-TR" sz="5600" dirty="0" smtClean="0"/>
              <a:t>-Fi erişimi de mevcuttur. Odalarda uydu TV ve oturma alanı vardır.</a:t>
            </a:r>
          </a:p>
          <a:p>
            <a:pPr>
              <a:buNone/>
            </a:pPr>
            <a:endParaRPr lang="tr-TR" sz="5600" dirty="0" smtClean="0"/>
          </a:p>
          <a:p>
            <a:pPr>
              <a:buNone/>
            </a:pPr>
            <a:r>
              <a:rPr lang="tr-TR" sz="5600" dirty="0" err="1" smtClean="0"/>
              <a:t>Suadiye'nin</a:t>
            </a:r>
            <a:r>
              <a:rPr lang="tr-TR" sz="5600" dirty="0" smtClean="0"/>
              <a:t> zarif bir biçimde döşenmiş odalarının hepsi denizin veya bahçenin güzelin manzaralarını sunmaktadır. Tüm odalar klima ve </a:t>
            </a:r>
            <a:r>
              <a:rPr lang="tr-TR" sz="5600" dirty="0" err="1" smtClean="0"/>
              <a:t>minibar</a:t>
            </a:r>
            <a:r>
              <a:rPr lang="tr-TR" sz="5600" dirty="0" smtClean="0"/>
              <a:t> ile donatılmıştır. Odaların bazılarında konforlu bir kanepe içeren geniş bir oturma alanı bulunur. Ücretsiz </a:t>
            </a:r>
            <a:r>
              <a:rPr lang="tr-TR" sz="5600" dirty="0" err="1" smtClean="0"/>
              <a:t>Wi</a:t>
            </a:r>
            <a:r>
              <a:rPr lang="tr-TR" sz="5600" dirty="0" smtClean="0"/>
              <a:t>-Fi erişimi sağlanmaktadır.</a:t>
            </a:r>
          </a:p>
          <a:p>
            <a:pPr>
              <a:buNone/>
            </a:pPr>
            <a:endParaRPr lang="tr-TR" sz="5600" dirty="0" smtClean="0"/>
          </a:p>
          <a:p>
            <a:pPr>
              <a:buNone/>
            </a:pPr>
            <a:r>
              <a:rPr lang="tr-TR" sz="5600" dirty="0" smtClean="0"/>
              <a:t>Konuklar dinlendirici bir masaj uygulaması yaptırabilir. </a:t>
            </a:r>
            <a:r>
              <a:rPr lang="tr-TR" sz="5600" dirty="0" err="1" smtClean="0"/>
              <a:t>Hotel</a:t>
            </a:r>
            <a:r>
              <a:rPr lang="tr-TR" sz="5600" dirty="0" smtClean="0"/>
              <a:t> </a:t>
            </a:r>
            <a:r>
              <a:rPr lang="tr-TR" sz="5600" dirty="0" err="1" smtClean="0"/>
              <a:t>Suadiye'de</a:t>
            </a:r>
            <a:r>
              <a:rPr lang="tr-TR" sz="5600" dirty="0" smtClean="0"/>
              <a:t> iyi donanımlı bir iş merkezi hizmet vermektedir. Alışveriş mağazalarına, zarif butiklere, restoranlara ve </a:t>
            </a:r>
            <a:r>
              <a:rPr lang="tr-TR" sz="5600" dirty="0" err="1" smtClean="0"/>
              <a:t>pub'lara</a:t>
            </a:r>
            <a:r>
              <a:rPr lang="tr-TR" sz="5600" dirty="0" smtClean="0"/>
              <a:t> ve </a:t>
            </a:r>
            <a:r>
              <a:rPr lang="tr-TR" sz="5600" dirty="0" err="1" smtClean="0"/>
              <a:t>kafelere</a:t>
            </a:r>
            <a:r>
              <a:rPr lang="tr-TR" sz="5600" dirty="0" smtClean="0"/>
              <a:t> ev sahipliği yapan ünlü Bağdat Caddesi sadece birkaç adım mesafededir.</a:t>
            </a:r>
          </a:p>
          <a:p>
            <a:pPr>
              <a:buNone/>
            </a:pPr>
            <a:endParaRPr lang="tr-TR" sz="5600" dirty="0" smtClean="0"/>
          </a:p>
          <a:p>
            <a:pPr>
              <a:buNone/>
            </a:pPr>
            <a:r>
              <a:rPr lang="tr-TR" sz="5600" dirty="0" err="1" smtClean="0"/>
              <a:t>Suadiye</a:t>
            </a:r>
            <a:r>
              <a:rPr lang="tr-TR" sz="5600" dirty="0" smtClean="0"/>
              <a:t> </a:t>
            </a:r>
            <a:r>
              <a:rPr lang="tr-TR" sz="5600" dirty="0" err="1" smtClean="0"/>
              <a:t>Hotel'de</a:t>
            </a:r>
            <a:r>
              <a:rPr lang="tr-TR" sz="5600" dirty="0" smtClean="0"/>
              <a:t> güne zengin bir kahvaltı büfesiyle güzel bir başlangıç yapabilirsiniz. Alakart öğle ve akşam yemeği menülerinden lezzetli seçeneklerin tadını kapalı alanda veya denizin ve Prens Adaları'nın muhteşem manzarası eşliğinde terasta çıkarabilirsiniz. </a:t>
            </a:r>
            <a:r>
              <a:rPr lang="tr-TR" sz="5600" dirty="0" err="1" smtClean="0"/>
              <a:t>Lobby</a:t>
            </a:r>
            <a:r>
              <a:rPr lang="tr-TR" sz="5600" dirty="0" smtClean="0"/>
              <a:t> Bar'da akşam yemeğinin ardından eğlenebilirsiniz. Haftanın 3 günü canlı müzik çalınmaktadır. </a:t>
            </a:r>
            <a:r>
              <a:rPr lang="tr-TR" sz="5600" dirty="0" err="1" smtClean="0"/>
              <a:t>Suadiye'nin</a:t>
            </a:r>
            <a:r>
              <a:rPr lang="tr-TR" sz="5600" dirty="0" smtClean="0"/>
              <a:t> popüler diğer bir restoranı </a:t>
            </a:r>
            <a:r>
              <a:rPr lang="tr-TR" sz="5600" dirty="0" err="1" smtClean="0"/>
              <a:t>Cafe</a:t>
            </a:r>
            <a:r>
              <a:rPr lang="tr-TR" sz="5600" dirty="0" smtClean="0"/>
              <a:t> de Paris, lobi katında yemekler sunmaktadır.</a:t>
            </a:r>
          </a:p>
          <a:p>
            <a:pPr>
              <a:buNone/>
            </a:pPr>
            <a:r>
              <a:rPr lang="tr-TR" sz="5600" dirty="0" smtClean="0"/>
              <a:t>Tesis bünyesindeki otopark ücretsizdir. Sabiha Gökçen Havaalanı bu otele 30 km uzaklıktadır.</a:t>
            </a:r>
          </a:p>
          <a:p>
            <a:endParaRPr lang="tr-TR" dirty="0"/>
          </a:p>
        </p:txBody>
      </p:sp>
      <p:pic>
        <p:nvPicPr>
          <p:cNvPr id="5" name="Picture 2" descr="C:\Users\Banu\Pictures\DİCLE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2448272" cy="864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67494"/>
            <a:ext cx="8435280" cy="1001266"/>
          </a:xfrm>
        </p:spPr>
        <p:txBody>
          <a:bodyPr>
            <a:normAutofit/>
          </a:bodyPr>
          <a:lstStyle/>
          <a:p>
            <a:pPr algn="r"/>
            <a:r>
              <a:rPr lang="tr-TR" sz="2800" b="1" dirty="0" smtClean="0"/>
              <a:t>OTEL KONAKLAMA ALTERNATİFİ - 2</a:t>
            </a:r>
            <a:endParaRPr lang="tr-TR" sz="28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Arzu eden konuklar için:    </a:t>
            </a:r>
          </a:p>
          <a:p>
            <a:pPr>
              <a:buNone/>
            </a:pPr>
            <a:r>
              <a:rPr lang="tr-TR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FENERBAHÇE SPOR KULÜBÜ TESİSLERİ KONUKEVİ</a:t>
            </a:r>
            <a:endParaRPr lang="tr-TR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 descr="C:\Users\Banu\Pictures\DİCLE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2448272" cy="864096"/>
          </a:xfrm>
          <a:prstGeom prst="rect">
            <a:avLst/>
          </a:prstGeom>
          <a:noFill/>
        </p:spPr>
      </p:pic>
      <p:pic>
        <p:nvPicPr>
          <p:cNvPr id="3074" name="Picture 2" descr="C:\Users\Banu\Pictures\FENERBAHÇ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780928"/>
            <a:ext cx="54864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67744" y="332656"/>
            <a:ext cx="6876256" cy="1584176"/>
          </a:xfrm>
        </p:spPr>
        <p:txBody>
          <a:bodyPr>
            <a:normAutofit/>
          </a:bodyPr>
          <a:lstStyle/>
          <a:p>
            <a:pPr algn="r"/>
            <a:r>
              <a:rPr lang="tr-TR" sz="27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FENERBAHÇE SPOR KULÜBÜ TESİSLERİ KONUKEVİ</a:t>
            </a:r>
            <a:r>
              <a:rPr lang="tr-TR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tr-TR" sz="4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tr-TR" dirty="0"/>
          </a:p>
        </p:txBody>
      </p:sp>
      <p:pic>
        <p:nvPicPr>
          <p:cNvPr id="4" name="Picture 2" descr="C:\Users\Aslı\Desktop\Asli\FB\Görseller\SelectionAllH\Selection_Konukevi\S02629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2865" b="4263"/>
          <a:stretch>
            <a:fillRect/>
          </a:stretch>
        </p:blipFill>
        <p:spPr bwMode="auto">
          <a:xfrm>
            <a:off x="3275856" y="3861048"/>
            <a:ext cx="2808312" cy="2666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 descr="C:\Users\Aslı\Desktop\Asli\FB\Görseller\SelectionAllH\Selection_Konukevi\S0233174.JPG"/>
          <p:cNvPicPr>
            <a:picLocks noChangeAspect="1" noChangeArrowheads="1"/>
          </p:cNvPicPr>
          <p:nvPr/>
        </p:nvPicPr>
        <p:blipFill>
          <a:blip r:embed="rId3" cstate="print"/>
          <a:srcRect l="7759" r="4957"/>
          <a:stretch>
            <a:fillRect/>
          </a:stretch>
        </p:blipFill>
        <p:spPr bwMode="auto">
          <a:xfrm>
            <a:off x="6191672" y="3861048"/>
            <a:ext cx="2952328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5 Dikdörtgen"/>
          <p:cNvSpPr/>
          <p:nvPr/>
        </p:nvSpPr>
        <p:spPr>
          <a:xfrm>
            <a:off x="539552" y="1844824"/>
            <a:ext cx="813690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  <a:cs typeface="Times New Roman" pitchFamily="18" charset="0"/>
              </a:rPr>
              <a:t>Fenerbahçe Spor Kulübü Konukevi genellikle Kulüp üyelerini ve misafirlerini ağırlanmakta olduğu Oda-Kahvaltı bazında hizmet veren Butik Otel’ </a:t>
            </a:r>
            <a:r>
              <a:rPr lang="tr-TR" sz="16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  <a:cs typeface="Times New Roman" pitchFamily="18" charset="0"/>
              </a:rPr>
              <a:t>dir</a:t>
            </a:r>
            <a:r>
              <a:rPr lang="tr-TR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  <a:cs typeface="Times New Roman" pitchFamily="18" charset="0"/>
              </a:rPr>
              <a:t>.</a:t>
            </a:r>
          </a:p>
          <a:p>
            <a:pPr algn="ctr"/>
            <a:endParaRPr lang="tr-TR" sz="16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Century Gothic" pitchFamily="34" charset="0"/>
              <a:cs typeface="Times New Roman" pitchFamily="18" charset="0"/>
            </a:endParaRPr>
          </a:p>
          <a:p>
            <a:pPr algn="ctr"/>
            <a:r>
              <a:rPr lang="tr-TR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  <a:cs typeface="Times New Roman" pitchFamily="18" charset="0"/>
              </a:rPr>
              <a:t>Şükrü Saraçoğlu Stadı: 600 </a:t>
            </a:r>
            <a:r>
              <a:rPr lang="tr-TR" sz="16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  <a:cs typeface="Times New Roman" pitchFamily="18" charset="0"/>
              </a:rPr>
              <a:t>mt</a:t>
            </a:r>
            <a:r>
              <a:rPr lang="tr-TR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  <a:cs typeface="Times New Roman" pitchFamily="18" charset="0"/>
              </a:rPr>
              <a:t>, Kalamış (</a:t>
            </a:r>
            <a:r>
              <a:rPr lang="tr-TR" sz="16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  <a:cs typeface="Times New Roman" pitchFamily="18" charset="0"/>
              </a:rPr>
              <a:t>Setur</a:t>
            </a:r>
            <a:r>
              <a:rPr lang="tr-TR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  <a:cs typeface="Times New Roman" pitchFamily="18" charset="0"/>
              </a:rPr>
              <a:t>) Marina: 400 </a:t>
            </a:r>
            <a:r>
              <a:rPr lang="tr-TR" sz="16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  <a:cs typeface="Times New Roman" pitchFamily="18" charset="0"/>
              </a:rPr>
              <a:t>mt</a:t>
            </a:r>
            <a:r>
              <a:rPr lang="tr-TR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  <a:cs typeface="Times New Roman" pitchFamily="18" charset="0"/>
              </a:rPr>
              <a:t>, Fenerbahçe </a:t>
            </a:r>
            <a:r>
              <a:rPr lang="tr-TR" sz="16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  <a:cs typeface="Times New Roman" pitchFamily="18" charset="0"/>
              </a:rPr>
              <a:t>Todori</a:t>
            </a:r>
            <a:r>
              <a:rPr lang="tr-TR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  <a:cs typeface="Times New Roman" pitchFamily="18" charset="0"/>
              </a:rPr>
              <a:t> Lokantası: 400 </a:t>
            </a:r>
            <a:r>
              <a:rPr lang="tr-TR" sz="16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  <a:cs typeface="Times New Roman" pitchFamily="18" charset="0"/>
              </a:rPr>
              <a:t>mt</a:t>
            </a:r>
            <a:r>
              <a:rPr lang="tr-TR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  <a:cs typeface="Times New Roman" pitchFamily="18" charset="0"/>
              </a:rPr>
              <a:t>, Kadıköy: 4 km, Bostancı: 4 km, Atatürk Havalimanı: 55 km Sabiha Gökçen Havalimanı: 45 km</a:t>
            </a:r>
          </a:p>
          <a:p>
            <a:pPr algn="ctr"/>
            <a:endParaRPr lang="tr-TR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Century Gothic" pitchFamily="34" charset="0"/>
              <a:cs typeface="Times New Roman" pitchFamily="18" charset="0"/>
            </a:endParaRPr>
          </a:p>
          <a:p>
            <a:pPr algn="ctr"/>
            <a:endParaRPr lang="tr-TR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Century Gothic" pitchFamily="34" charset="0"/>
              <a:cs typeface="Times New Roman" pitchFamily="18" charset="0"/>
            </a:endParaRPr>
          </a:p>
          <a:p>
            <a:pPr algn="ctr"/>
            <a:endParaRPr lang="tr-TR" dirty="0">
              <a:solidFill>
                <a:schemeClr val="accent1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7" name="Picture 2" descr="C:\Users\Banu\Pictures\DİCLE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32656"/>
            <a:ext cx="2448272" cy="864096"/>
          </a:xfrm>
          <a:prstGeom prst="rect">
            <a:avLst/>
          </a:prstGeom>
          <a:noFill/>
        </p:spPr>
      </p:pic>
      <p:pic>
        <p:nvPicPr>
          <p:cNvPr id="8" name="Picture 2" descr="C:\Users\Aslı\Desktop\Asli\FB\Görseller\SelectionAllH\Selection_Konukevi\S0383295.JPG"/>
          <p:cNvPicPr>
            <a:picLocks noChangeAspect="1" noChangeArrowheads="1"/>
          </p:cNvPicPr>
          <p:nvPr/>
        </p:nvPicPr>
        <p:blipFill>
          <a:blip r:embed="rId5" cstate="print"/>
          <a:srcRect r="15625" b="13158"/>
          <a:stretch>
            <a:fillRect/>
          </a:stretch>
        </p:blipFill>
        <p:spPr bwMode="auto">
          <a:xfrm>
            <a:off x="0" y="3861048"/>
            <a:ext cx="3203848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67494"/>
            <a:ext cx="8686800" cy="1399032"/>
          </a:xfrm>
        </p:spPr>
        <p:txBody>
          <a:bodyPr>
            <a:normAutofit/>
          </a:bodyPr>
          <a:lstStyle/>
          <a:p>
            <a:pPr algn="r"/>
            <a:r>
              <a:rPr lang="tr-TR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             </a:t>
            </a:r>
            <a:r>
              <a:rPr lang="tr-T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FENERBAHÇE SPOR KULÜBÜ TESİSLERİ </a:t>
            </a:r>
            <a:br>
              <a:rPr lang="tr-T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tr-T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KONUKEVİ</a:t>
            </a:r>
            <a:endParaRPr lang="tr-TR" sz="24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105928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  <a:buNone/>
            </a:pPr>
            <a:r>
              <a:rPr lang="tr-TR" sz="17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  <a:cs typeface="Times New Roman" pitchFamily="18" charset="0"/>
              </a:rPr>
              <a:t>Oda: 12 </a:t>
            </a:r>
            <a:r>
              <a:rPr lang="tr-TR" sz="17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  <a:cs typeface="Times New Roman" pitchFamily="18" charset="0"/>
              </a:rPr>
              <a:t>French</a:t>
            </a:r>
            <a:r>
              <a:rPr lang="tr-TR" sz="17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tr-TR" sz="17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  <a:cs typeface="Times New Roman" pitchFamily="18" charset="0"/>
              </a:rPr>
              <a:t>Superior</a:t>
            </a:r>
            <a:r>
              <a:rPr lang="tr-TR" sz="17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  <a:cs typeface="Times New Roman" pitchFamily="18" charset="0"/>
              </a:rPr>
              <a:t>, 6 </a:t>
            </a:r>
            <a:r>
              <a:rPr lang="tr-TR" sz="17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  <a:cs typeface="Times New Roman" pitchFamily="18" charset="0"/>
              </a:rPr>
              <a:t>Twin</a:t>
            </a:r>
            <a:r>
              <a:rPr lang="tr-TR" sz="17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tr-TR" sz="17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  <a:cs typeface="Times New Roman" pitchFamily="18" charset="0"/>
              </a:rPr>
              <a:t>Superior</a:t>
            </a:r>
            <a:r>
              <a:rPr lang="tr-TR" sz="17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  <a:cs typeface="Times New Roman" pitchFamily="18" charset="0"/>
              </a:rPr>
              <a:t>, 4 </a:t>
            </a:r>
            <a:r>
              <a:rPr lang="tr-TR" sz="17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  <a:cs typeface="Times New Roman" pitchFamily="18" charset="0"/>
              </a:rPr>
              <a:t>Junior</a:t>
            </a:r>
            <a:r>
              <a:rPr lang="tr-TR" sz="17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tr-TR" sz="17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  <a:cs typeface="Times New Roman" pitchFamily="18" charset="0"/>
              </a:rPr>
              <a:t>Suite</a:t>
            </a:r>
            <a:r>
              <a:rPr lang="tr-TR" sz="17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  <a:cs typeface="Times New Roman" pitchFamily="18" charset="0"/>
              </a:rPr>
              <a:t> ve 2 </a:t>
            </a:r>
            <a:r>
              <a:rPr lang="tr-TR" sz="17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  <a:cs typeface="Times New Roman" pitchFamily="18" charset="0"/>
              </a:rPr>
              <a:t>Suite</a:t>
            </a:r>
            <a:r>
              <a:rPr lang="tr-TR" sz="17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  <a:cs typeface="Times New Roman" pitchFamily="18" charset="0"/>
              </a:rPr>
              <a:t>.Oda</a:t>
            </a:r>
          </a:p>
          <a:p>
            <a:pPr algn="just">
              <a:lnSpc>
                <a:spcPct val="200000"/>
              </a:lnSpc>
              <a:buNone/>
            </a:pPr>
            <a:endParaRPr lang="tr-TR" sz="17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Century Gothic" pitchFamily="34" charset="0"/>
              <a:cs typeface="Times New Roman" pitchFamily="18" charset="0"/>
            </a:endParaRPr>
          </a:p>
          <a:p>
            <a:pPr algn="just">
              <a:lnSpc>
                <a:spcPct val="200000"/>
              </a:lnSpc>
              <a:buNone/>
            </a:pPr>
            <a:r>
              <a:rPr lang="tr-TR" sz="17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  <a:cs typeface="Times New Roman" pitchFamily="18" charset="0"/>
              </a:rPr>
              <a:t> Özellikleri: Bütün Odalarda; 24 Saat Sıcak Su</a:t>
            </a:r>
            <a:r>
              <a:rPr lang="tr-TR" sz="17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 Yaz </a:t>
            </a:r>
            <a:r>
              <a:rPr lang="tr-TR" sz="17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  <a:cs typeface="Times New Roman" pitchFamily="18" charset="0"/>
              </a:rPr>
              <a:t>Aylarında Soğuk Havalandırma; Kış Aylarında Isıtma, Bağımsız Uydu TV,  Telefon, Elektronik Kasa, </a:t>
            </a:r>
            <a:r>
              <a:rPr lang="tr-TR" sz="17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  <a:cs typeface="Times New Roman" pitchFamily="18" charset="0"/>
              </a:rPr>
              <a:t>Gardolap</a:t>
            </a:r>
            <a:r>
              <a:rPr lang="tr-TR" sz="17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  <a:cs typeface="Times New Roman" pitchFamily="18" charset="0"/>
              </a:rPr>
              <a:t>, Saç Kurutma Makinesi, Elektronik Anahtar, Tam Açılabilir Pencere, Duş, </a:t>
            </a:r>
            <a:r>
              <a:rPr lang="tr-TR" sz="17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  <a:cs typeface="Times New Roman" pitchFamily="18" charset="0"/>
              </a:rPr>
              <a:t>Minibar</a:t>
            </a:r>
            <a:r>
              <a:rPr lang="tr-TR" sz="17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  <a:cs typeface="Times New Roman" pitchFamily="18" charset="0"/>
              </a:rPr>
              <a:t>.</a:t>
            </a:r>
          </a:p>
          <a:p>
            <a:endParaRPr lang="tr-TR" dirty="0"/>
          </a:p>
        </p:txBody>
      </p:sp>
      <p:pic>
        <p:nvPicPr>
          <p:cNvPr id="4" name="Picture 2" descr="C:\Users\Banu\Pictures\DİCLE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2448272" cy="864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40960" cy="1368152"/>
          </a:xfrm>
        </p:spPr>
        <p:txBody>
          <a:bodyPr>
            <a:noAutofit/>
          </a:bodyPr>
          <a:lstStyle/>
          <a:p>
            <a:pPr algn="r"/>
            <a:r>
              <a:rPr lang="tr-TR" sz="2800" b="1" dirty="0" smtClean="0"/>
              <a:t>02 MAYIS 2015</a:t>
            </a:r>
            <a:br>
              <a:rPr lang="tr-TR" sz="2800" b="1" dirty="0" smtClean="0"/>
            </a:br>
            <a:r>
              <a:rPr lang="tr-TR" sz="2800" b="1" dirty="0" smtClean="0"/>
              <a:t>CUMARTESİ </a:t>
            </a:r>
            <a:br>
              <a:rPr lang="tr-TR" sz="2800" b="1" dirty="0" smtClean="0"/>
            </a:br>
            <a:r>
              <a:rPr lang="tr-TR" sz="2800" b="1" dirty="0" smtClean="0"/>
              <a:t>SABAH KAHVALTISI</a:t>
            </a:r>
            <a:endParaRPr lang="tr-TR" sz="28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411760" y="3212976"/>
            <a:ext cx="1800200" cy="1728192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4" name="Picture 2" descr="C:\Users\Banu\Pictures\DİCLE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2448272" cy="864096"/>
          </a:xfrm>
          <a:prstGeom prst="rect">
            <a:avLst/>
          </a:prstGeom>
          <a:noFill/>
        </p:spPr>
      </p:pic>
      <p:pic>
        <p:nvPicPr>
          <p:cNvPr id="1028" name="Picture 4" descr="http://images.akamai.mekanist.net/place/w_500/c9500a5f1654b2c411af55b19a925b5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36912"/>
            <a:ext cx="4258444" cy="3643883"/>
          </a:xfrm>
          <a:prstGeom prst="rect">
            <a:avLst/>
          </a:prstGeom>
          <a:noFill/>
        </p:spPr>
      </p:pic>
      <p:sp>
        <p:nvSpPr>
          <p:cNvPr id="7" name="6 Dikdörtgen"/>
          <p:cNvSpPr/>
          <p:nvPr/>
        </p:nvSpPr>
        <p:spPr>
          <a:xfrm>
            <a:off x="2411760" y="1772816"/>
            <a:ext cx="4464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/>
              <a:t>ROMANTİKA CAFE- FENERBAHÇE</a:t>
            </a:r>
            <a:endParaRPr lang="tr-TR" dirty="0"/>
          </a:p>
        </p:txBody>
      </p:sp>
      <p:pic>
        <p:nvPicPr>
          <p:cNvPr id="5" name="Picture 2" descr="C:\Users\Banu\Pictures\Romantika Caf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36912"/>
            <a:ext cx="3960440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547664" y="267494"/>
            <a:ext cx="7344816" cy="1399032"/>
          </a:xfrm>
        </p:spPr>
        <p:txBody>
          <a:bodyPr>
            <a:normAutofit/>
          </a:bodyPr>
          <a:lstStyle/>
          <a:p>
            <a:pPr algn="r"/>
            <a:r>
              <a:rPr lang="tr-TR" sz="2800" b="1" dirty="0" smtClean="0"/>
              <a:t>02 MAYIS 2015</a:t>
            </a:r>
            <a:br>
              <a:rPr lang="tr-TR" sz="2800" b="1" dirty="0" smtClean="0"/>
            </a:br>
            <a:r>
              <a:rPr lang="tr-TR" sz="2800" b="1" dirty="0" smtClean="0"/>
              <a:t>CUMARTESİ</a:t>
            </a:r>
            <a:br>
              <a:rPr lang="tr-TR" sz="2800" b="1" dirty="0" smtClean="0"/>
            </a:br>
            <a:r>
              <a:rPr lang="tr-TR" sz="2800" b="1" dirty="0" smtClean="0"/>
              <a:t> TEKNE GEZİSİ</a:t>
            </a:r>
            <a:endParaRPr lang="tr-TR" sz="28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915816" y="3284984"/>
            <a:ext cx="4104456" cy="1152128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4" name="Picture 2" descr="C:\Users\Banu\Pictures\DİCLE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2448272" cy="864096"/>
          </a:xfrm>
          <a:prstGeom prst="rect">
            <a:avLst/>
          </a:prstGeom>
          <a:noFill/>
        </p:spPr>
      </p:pic>
      <p:pic>
        <p:nvPicPr>
          <p:cNvPr id="21508" name="Picture 4" descr="http://www.lufer.com.tr/Upload/1024x768/780a840b-e8a0-4cc9-bccc-4b52070361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420888"/>
            <a:ext cx="7416824" cy="3888432"/>
          </a:xfrm>
          <a:prstGeom prst="rect">
            <a:avLst/>
          </a:prstGeom>
          <a:noFill/>
        </p:spPr>
      </p:pic>
      <p:sp>
        <p:nvSpPr>
          <p:cNvPr id="7" name="6 Dikdörtgen"/>
          <p:cNvSpPr/>
          <p:nvPr/>
        </p:nvSpPr>
        <p:spPr>
          <a:xfrm>
            <a:off x="3383213" y="1700808"/>
            <a:ext cx="23775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/>
              <a:t>LÜFER 10 VEYA 11</a:t>
            </a:r>
            <a:endParaRPr lang="tr-T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nlı">
  <a:themeElements>
    <a:clrScheme name="Güven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Canl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anl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</TotalTime>
  <Words>970</Words>
  <Application>Microsoft Office PowerPoint</Application>
  <PresentationFormat>Ekran Gösterisi (4:3)</PresentationFormat>
  <Paragraphs>131</Paragraphs>
  <Slides>14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5" baseType="lpstr">
      <vt:lpstr>Canlı</vt:lpstr>
      <vt:lpstr>DİCLE ÜNİVERSİTESİ  TIP FAKÜLTESİ  1984-1990 DÖNEMİ MEZUNLARI BULUŞMASI</vt:lpstr>
      <vt:lpstr>DİCLE ÜNİVERSİTESİ  TIP FAKÜLTESİ  1984 – 1990 DÖNEMİ MEZUNLARI BULUŞMASI</vt:lpstr>
      <vt:lpstr>    OTEL KONAKLAMA ALTERNATİFİ - 1</vt:lpstr>
      <vt:lpstr> SUADİYE OTELİ</vt:lpstr>
      <vt:lpstr>OTEL KONAKLAMA ALTERNATİFİ - 2</vt:lpstr>
      <vt:lpstr>FENERBAHÇE SPOR KULÜBÜ TESİSLERİ KONUKEVİ </vt:lpstr>
      <vt:lpstr>F             FENERBAHÇE SPOR KULÜBÜ TESİSLERİ  KONUKEVİ</vt:lpstr>
      <vt:lpstr>02 MAYIS 2015 CUMARTESİ  SABAH KAHVALTISI</vt:lpstr>
      <vt:lpstr>02 MAYIS 2015 CUMARTESİ  TEKNE GEZİSİ</vt:lpstr>
      <vt:lpstr>02 MAYIS 2015 CUMARTESİ  KALAMIŞ DEVELİ KEBAP</vt:lpstr>
      <vt:lpstr>DİCLE ÜNİVERSİTESİ  TIP FAKÜLTESİ  1984 – 1990 DÖNEMİ MEZUNLARI BULUŞMASI</vt:lpstr>
      <vt:lpstr>DİCLE ÜNİVERSİTESİ  TIP FAKÜLTESİ  1984 – 1990 DÖNEMİ MEZUNLARI BULUŞMASI</vt:lpstr>
      <vt:lpstr>DİCLE ÜNİVERSİTESİ  TIP FAKÜLTESİ  1984 – 1990 DÖNEMİ MEZUNLARI BULUŞMASI</vt:lpstr>
      <vt:lpstr>DİCLE ÜNİVERSİTESİ  TIP FAKÜLTESİ  1984 – 1990 DÖNEMİ MEZUNLARI BULUŞMASI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Banu</dc:creator>
  <cp:lastModifiedBy>Banu</cp:lastModifiedBy>
  <cp:revision>47</cp:revision>
  <dcterms:created xsi:type="dcterms:W3CDTF">2015-03-02T00:16:15Z</dcterms:created>
  <dcterms:modified xsi:type="dcterms:W3CDTF">2015-04-09T07:30:38Z</dcterms:modified>
</cp:coreProperties>
</file>